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83" r:id="rId4"/>
    <p:sldMasterId id="2147483702" r:id="rId5"/>
    <p:sldMasterId id="2147483721" r:id="rId6"/>
  </p:sldMasterIdLst>
  <p:notesMasterIdLst>
    <p:notesMasterId r:id="rId8"/>
  </p:notesMasterIdLst>
  <p:handoutMasterIdLst>
    <p:handoutMasterId r:id="rId63"/>
  </p:handoutMasterIdLst>
  <p:sldIdLst>
    <p:sldId id="288" r:id="rId7"/>
    <p:sldId id="390" r:id="rId9"/>
    <p:sldId id="559" r:id="rId10"/>
    <p:sldId id="510" r:id="rId11"/>
    <p:sldId id="396" r:id="rId12"/>
    <p:sldId id="361" r:id="rId13"/>
    <p:sldId id="608" r:id="rId14"/>
    <p:sldId id="395" r:id="rId15"/>
    <p:sldId id="391" r:id="rId16"/>
    <p:sldId id="609" r:id="rId17"/>
    <p:sldId id="397" r:id="rId18"/>
    <p:sldId id="610" r:id="rId19"/>
    <p:sldId id="364" r:id="rId20"/>
    <p:sldId id="365" r:id="rId21"/>
    <p:sldId id="399" r:id="rId22"/>
    <p:sldId id="367" r:id="rId23"/>
    <p:sldId id="503" r:id="rId24"/>
    <p:sldId id="502" r:id="rId25"/>
    <p:sldId id="400" r:id="rId26"/>
    <p:sldId id="457" r:id="rId27"/>
    <p:sldId id="402" r:id="rId28"/>
    <p:sldId id="505" r:id="rId29"/>
    <p:sldId id="459" r:id="rId30"/>
    <p:sldId id="460" r:id="rId31"/>
    <p:sldId id="507" r:id="rId32"/>
    <p:sldId id="508" r:id="rId33"/>
    <p:sldId id="461" r:id="rId34"/>
    <p:sldId id="407" r:id="rId35"/>
    <p:sldId id="358" r:id="rId36"/>
    <p:sldId id="408" r:id="rId37"/>
    <p:sldId id="501" r:id="rId38"/>
    <p:sldId id="409" r:id="rId39"/>
    <p:sldId id="504" r:id="rId40"/>
    <p:sldId id="369" r:id="rId41"/>
    <p:sldId id="438" r:id="rId42"/>
    <p:sldId id="439" r:id="rId43"/>
    <p:sldId id="268" r:id="rId44"/>
    <p:sldId id="269" r:id="rId45"/>
    <p:sldId id="271" r:id="rId46"/>
    <p:sldId id="441" r:id="rId47"/>
    <p:sldId id="440" r:id="rId48"/>
    <p:sldId id="611" r:id="rId49"/>
    <p:sldId id="442" r:id="rId50"/>
    <p:sldId id="280" r:id="rId51"/>
    <p:sldId id="443" r:id="rId52"/>
    <p:sldId id="283" r:id="rId53"/>
    <p:sldId id="284" r:id="rId54"/>
    <p:sldId id="279" r:id="rId55"/>
    <p:sldId id="499" r:id="rId56"/>
    <p:sldId id="289" r:id="rId57"/>
    <p:sldId id="323" r:id="rId58"/>
    <p:sldId id="318" r:id="rId59"/>
    <p:sldId id="319" r:id="rId60"/>
    <p:sldId id="368" r:id="rId61"/>
    <p:sldId id="322" r:id="rId62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8" Type="http://schemas.openxmlformats.org/officeDocument/2006/relationships/tags" Target="tags/tag716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小黄车</a:t>
            </a:r>
            <a:r>
              <a:rPr lang="zh-CN" altLang="en-US"/>
              <a:t>炒股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tags" Target="../tags/tag57.xml"/><Relationship Id="rId4" Type="http://schemas.openxmlformats.org/officeDocument/2006/relationships/image" Target="../media/image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tags" Target="../tags/tag81.xml"/><Relationship Id="rId4" Type="http://schemas.openxmlformats.org/officeDocument/2006/relationships/image" Target="../media/image7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8.png"/><Relationship Id="rId5" Type="http://schemas.openxmlformats.org/officeDocument/2006/relationships/tags" Target="../tags/tag90.xml"/><Relationship Id="rId4" Type="http://schemas.openxmlformats.org/officeDocument/2006/relationships/image" Target="../media/image7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tags" Target="../tags/tag99.xml"/><Relationship Id="rId4" Type="http://schemas.openxmlformats.org/officeDocument/2006/relationships/image" Target="../media/image7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tags" Target="../tags/tag107.xm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10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image" Target="../media/image17.png"/><Relationship Id="rId5" Type="http://schemas.openxmlformats.org/officeDocument/2006/relationships/tags" Target="../tags/tag336.xml"/><Relationship Id="rId4" Type="http://schemas.openxmlformats.org/officeDocument/2006/relationships/image" Target="../media/image16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19.png"/><Relationship Id="rId5" Type="http://schemas.openxmlformats.org/officeDocument/2006/relationships/tags" Target="../tags/tag345.xml"/><Relationship Id="rId4" Type="http://schemas.openxmlformats.org/officeDocument/2006/relationships/image" Target="../media/image18.pn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0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22.png"/><Relationship Id="rId5" Type="http://schemas.openxmlformats.org/officeDocument/2006/relationships/tags" Target="../tags/tag365.xml"/><Relationship Id="rId4" Type="http://schemas.openxmlformats.org/officeDocument/2006/relationships/image" Target="../media/image21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2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image" Target="../media/image23.png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image" Target="../media/image2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image" Target="../media/image26.png"/><Relationship Id="rId5" Type="http://schemas.openxmlformats.org/officeDocument/2006/relationships/tags" Target="../tags/tag395.xml"/><Relationship Id="rId4" Type="http://schemas.openxmlformats.org/officeDocument/2006/relationships/image" Target="../media/image25.png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28.png"/><Relationship Id="rId4" Type="http://schemas.openxmlformats.org/officeDocument/2006/relationships/tags" Target="../tags/tag402.xml"/><Relationship Id="rId3" Type="http://schemas.openxmlformats.org/officeDocument/2006/relationships/image" Target="../media/image27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30.png"/><Relationship Id="rId5" Type="http://schemas.openxmlformats.org/officeDocument/2006/relationships/tags" Target="../tags/tag409.xml"/><Relationship Id="rId4" Type="http://schemas.openxmlformats.org/officeDocument/2006/relationships/image" Target="../media/image29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21.xml"/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8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0" Type="http://schemas.openxmlformats.org/officeDocument/2006/relationships/tags" Target="../tags/tag42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png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32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8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33.png"/><Relationship Id="rId2" Type="http://schemas.openxmlformats.org/officeDocument/2006/relationships/tags" Target="../tags/tag43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image" Target="../media/image35.png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image" Target="../media/image36.jpe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image" Target="../media/image36.jpeg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tags" Target="../tags/tag515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36.jpeg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tags" Target="../tags/tag586.xml"/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2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18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62.xml"/><Relationship Id="rId23" Type="http://schemas.openxmlformats.org/officeDocument/2006/relationships/tags" Target="../tags/tag461.xml"/><Relationship Id="rId22" Type="http://schemas.openxmlformats.org/officeDocument/2006/relationships/tags" Target="../tags/tag460.xml"/><Relationship Id="rId21" Type="http://schemas.openxmlformats.org/officeDocument/2006/relationships/tags" Target="../tags/tag459.xml"/><Relationship Id="rId20" Type="http://schemas.openxmlformats.org/officeDocument/2006/relationships/tags" Target="../tags/tag458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57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5.xml"/><Relationship Id="rId24" Type="http://schemas.openxmlformats.org/officeDocument/2006/relationships/tags" Target="../tags/tag626.xml"/><Relationship Id="rId23" Type="http://schemas.openxmlformats.org/officeDocument/2006/relationships/tags" Target="../tags/tag625.xml"/><Relationship Id="rId22" Type="http://schemas.openxmlformats.org/officeDocument/2006/relationships/tags" Target="../tags/tag624.xml"/><Relationship Id="rId21" Type="http://schemas.openxmlformats.org/officeDocument/2006/relationships/tags" Target="../tags/tag623.xml"/><Relationship Id="rId20" Type="http://schemas.openxmlformats.org/officeDocument/2006/relationships/tags" Target="../tags/tag622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621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1.xml"/><Relationship Id="rId5" Type="http://schemas.openxmlformats.org/officeDocument/2006/relationships/tags" Target="../tags/tag661.xml"/><Relationship Id="rId4" Type="http://schemas.openxmlformats.org/officeDocument/2006/relationships/image" Target="../media/image49.png"/><Relationship Id="rId3" Type="http://schemas.openxmlformats.org/officeDocument/2006/relationships/tags" Target="../tags/tag660.xml"/><Relationship Id="rId2" Type="http://schemas.microsoft.com/office/2007/relationships/media" Target="file:///C:\Users\qbj\Downloads\SMBGhost&#28431;&#27934;&#65288;CVE-2020-0796&#65289;RCE.wmv" TargetMode="External"/><Relationship Id="rId1" Type="http://schemas.openxmlformats.org/officeDocument/2006/relationships/video" Target="file:///C:\Users\qbj\Downloads\SMBGhost&#28431;&#27934;&#65288;CVE-2020-0796&#65289;RCE.wm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tags" Target="../tags/tag633.xml"/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7.xml"/><Relationship Id="rId16" Type="http://schemas.openxmlformats.org/officeDocument/2006/relationships/tags" Target="../tags/tag645.xml"/><Relationship Id="rId15" Type="http://schemas.openxmlformats.org/officeDocument/2006/relationships/tags" Target="../tags/tag644.xml"/><Relationship Id="rId14" Type="http://schemas.openxmlformats.org/officeDocument/2006/relationships/tags" Target="../tags/tag643.xml"/><Relationship Id="rId13" Type="http://schemas.openxmlformats.org/officeDocument/2006/relationships/tags" Target="../tags/tag642.xml"/><Relationship Id="rId12" Type="http://schemas.openxmlformats.org/officeDocument/2006/relationships/tags" Target="../tags/tag641.xml"/><Relationship Id="rId11" Type="http://schemas.openxmlformats.org/officeDocument/2006/relationships/tags" Target="../tags/tag640.xml"/><Relationship Id="rId10" Type="http://schemas.openxmlformats.org/officeDocument/2006/relationships/tags" Target="../tags/tag639.xml"/><Relationship Id="rId1" Type="http://schemas.openxmlformats.org/officeDocument/2006/relationships/tags" Target="../tags/tag6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1" Type="http://schemas.openxmlformats.org/officeDocument/2006/relationships/tags" Target="../tags/tag6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63.xml"/><Relationship Id="rId1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tags" Target="../tags/tag6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46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79.xml"/><Relationship Id="rId8" Type="http://schemas.openxmlformats.org/officeDocument/2006/relationships/image" Target="../media/image86.png"/><Relationship Id="rId7" Type="http://schemas.openxmlformats.org/officeDocument/2006/relationships/tags" Target="../tags/tag678.xml"/><Relationship Id="rId6" Type="http://schemas.openxmlformats.org/officeDocument/2006/relationships/image" Target="../media/image85.png"/><Relationship Id="rId5" Type="http://schemas.openxmlformats.org/officeDocument/2006/relationships/tags" Target="../tags/tag677.xml"/><Relationship Id="rId4" Type="http://schemas.openxmlformats.org/officeDocument/2006/relationships/image" Target="../media/image84.jpeg"/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680.xml"/><Relationship Id="rId1" Type="http://schemas.openxmlformats.org/officeDocument/2006/relationships/tags" Target="../tags/tag674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" Type="http://schemas.openxmlformats.org/officeDocument/2006/relationships/image" Target="../media/image8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6.xml"/><Relationship Id="rId1" Type="http://schemas.openxmlformats.org/officeDocument/2006/relationships/image" Target="../media/image88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8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8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9.xml"/><Relationship Id="rId1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90.xml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6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2.xml"/><Relationship Id="rId6" Type="http://schemas.openxmlformats.org/officeDocument/2006/relationships/tags" Target="../tags/tag695.xml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6.xml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8.xml"/><Relationship Id="rId2" Type="http://schemas.openxmlformats.org/officeDocument/2006/relationships/image" Target="../media/image99.png"/><Relationship Id="rId1" Type="http://schemas.openxmlformats.org/officeDocument/2006/relationships/tags" Target="../tags/tag69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9.xml"/><Relationship Id="rId1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0.xml"/><Relationship Id="rId1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1.xml"/><Relationship Id="rId1" Type="http://schemas.openxmlformats.org/officeDocument/2006/relationships/image" Target="../media/image102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tags" Target="../tags/tag70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710.xml"/><Relationship Id="rId4" Type="http://schemas.openxmlformats.org/officeDocument/2006/relationships/image" Target="../media/image103.jpeg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tags" Target="../tags/tag70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11.xml"/><Relationship Id="rId1" Type="http://schemas.openxmlformats.org/officeDocument/2006/relationships/image" Target="../media/image10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712.xml"/><Relationship Id="rId1" Type="http://schemas.openxmlformats.org/officeDocument/2006/relationships/image" Target="../media/image10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6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tags" Target="../tags/tag7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0.jpeg"/><Relationship Id="rId3" Type="http://schemas.openxmlformats.org/officeDocument/2006/relationships/tags" Target="../tags/tag653.xml"/><Relationship Id="rId2" Type="http://schemas.openxmlformats.org/officeDocument/2006/relationships/image" Target="../media/image39.png"/><Relationship Id="rId1" Type="http://schemas.openxmlformats.org/officeDocument/2006/relationships/tags" Target="../tags/tag65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6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信息安全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75" y="1060450"/>
            <a:ext cx="9290685" cy="50152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设备安全使用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SMBGhost漏洞（CVE-2020-0796）RC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00" y="1360962"/>
            <a:ext cx="81280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476367" y="311429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有官网标志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的网站下载软件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、注意下载</a:t>
            </a:r>
            <a:r>
              <a:rPr kumimoji="1" lang="zh-CN" altLang="en-US" dirty="0"/>
              <a:t>行为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0" y="2867087"/>
            <a:ext cx="7688631" cy="183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336550"/>
            <a:ext cx="935355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rgbClr val="FF0000"/>
                </a:solidFill>
              </a:rPr>
              <a:t>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法律跟公司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规定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t>离开时</a:t>
            </a:r>
            <a:r>
              <a:t>锁屏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4375" y="1080770"/>
            <a:ext cx="929576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9240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93490" y="2870835"/>
            <a:ext cx="4095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手机上也不要随便装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其他使用及管理</a:t>
            </a:r>
            <a:r>
              <a:rPr lang="zh-CN" altLang="en-US" dirty="0">
                <a:sym typeface="Arial" panose="020B0604020202020204" pitchFamily="34" charset="0"/>
              </a:rPr>
              <a:t>风险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/>
              <a:t>打印文档及时取走</a:t>
            </a:r>
            <a:endParaRPr lang="zh-CN" altLang="en-US" sz="2400" b="1"/>
          </a:p>
          <a:p>
            <a:r>
              <a:rPr sz="2400" b="1">
                <a:sym typeface="+mn-ea"/>
              </a:rPr>
              <a:t>文档脱敏再外发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对外沟通，演讲，对接，产品</a:t>
            </a:r>
            <a:r>
              <a:rPr sz="2400" b="1">
                <a:sym typeface="+mn-ea"/>
              </a:rPr>
              <a:t>介绍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生产上</a:t>
            </a:r>
            <a:r>
              <a:rPr sz="2400" b="1">
                <a:sym typeface="+mn-ea"/>
              </a:rPr>
              <a:t>私人账户不共享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客服系统，运营系统，邮箱</a:t>
            </a:r>
            <a:r>
              <a:rPr sz="2400" b="1">
                <a:sym typeface="+mn-ea"/>
              </a:rPr>
              <a:t>等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不扩散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lang="zh-CN" altLang="en-US" sz="2400" b="1">
                <a:sym typeface="+mn-ea"/>
              </a:rPr>
              <a:t>群共享文件，钉盘</a:t>
            </a:r>
            <a:endParaRPr lang="zh-CN" altLang="en-US" sz="2400" b="1">
              <a:sym typeface="+mn-ea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045" y="0"/>
            <a:ext cx="52552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						</a:t>
            </a:r>
            <a:r>
              <a:rPr lang="zh-CN" altLang="en-US">
                <a:solidFill>
                  <a:srgbClr val="FF0000"/>
                </a:solidFill>
              </a:rPr>
              <a:t>实习生</a:t>
            </a:r>
            <a:r>
              <a:rPr lang="zh-CN" altLang="en-US"/>
              <a:t>删库</a:t>
            </a:r>
            <a:r>
              <a:rPr lang="zh-CN" altLang="en-US"/>
              <a:t>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 b="1">
                <a:sym typeface="+mn-ea"/>
              </a:rPr>
              <a:t>机密信息</a:t>
            </a:r>
            <a:r>
              <a:rPr sz="2400" b="1">
                <a:sym typeface="+mn-ea"/>
              </a:rPr>
              <a:t>扩散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机密信息不</a:t>
            </a:r>
            <a:r>
              <a:rPr sz="2400" b="1">
                <a:sym typeface="+mn-ea"/>
              </a:rPr>
              <a:t>放共享</a:t>
            </a:r>
            <a:r>
              <a:rPr sz="2400" b="1">
                <a:sym typeface="+mn-ea"/>
              </a:rPr>
              <a:t>文档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权限分配</a:t>
            </a:r>
            <a:endParaRPr sz="2400" b="1">
              <a:sym typeface="+mn-ea"/>
            </a:endParaRPr>
          </a:p>
          <a:p>
            <a:pPr marL="0" indent="0">
              <a:buNone/>
            </a:pPr>
            <a:r>
              <a:rPr sz="2400" b="1">
                <a:sym typeface="+mn-ea"/>
              </a:rPr>
              <a:t>权限按最小化原则</a:t>
            </a:r>
            <a:r>
              <a:rPr sz="2400" b="1">
                <a:sym typeface="+mn-ea"/>
              </a:rPr>
              <a:t>分配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数据备份</a:t>
            </a:r>
            <a:endParaRPr lang="zh-CN" altLang="en-US" sz="2400" b="1"/>
          </a:p>
          <a:p>
            <a:pPr marL="0" indent="0">
              <a:buNone/>
            </a:pPr>
            <a:r>
              <a:rPr lang="zh-CN" altLang="en-US" sz="2400" b="1"/>
              <a:t>定时备份</a:t>
            </a:r>
            <a:endParaRPr lang="zh-CN" altLang="en-US" sz="2400" b="1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94860" y="1096010"/>
            <a:ext cx="7202170" cy="5100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3382645" cy="5388610"/>
          </a:xfrm>
        </p:spPr>
        <p:txBody>
          <a:bodyPr/>
          <a:p>
            <a:r>
              <a:rPr sz="2400">
                <a:sym typeface="+mn-ea"/>
              </a:rPr>
              <a:t>资源新建或业务变更后，无人使用，资源未删除。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发生问题后，定位不到使用人。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同一资源不同业务混用，业务变动导致影响其他业务。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服务下线，域名未下线。</a:t>
            </a:r>
            <a:endParaRPr lang="zh-CN" altLang="en-US" sz="2400" b="1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IP及域名类资产管理问题</a:t>
            </a:r>
            <a:endParaRPr lang="zh-CN" altLang="en-US"/>
          </a:p>
        </p:txBody>
      </p:sp>
      <p:pic>
        <p:nvPicPr>
          <p:cNvPr id="6" name="图片 5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1103630"/>
            <a:ext cx="71151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08500" y="1000125"/>
            <a:ext cx="6858000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75335" y="2145665"/>
            <a:ext cx="29889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ym typeface="+mn-ea"/>
              </a:rPr>
              <a:t>公司主体，网站主体，APP主体，有关部门备案主体，证照主体不符。</a:t>
            </a:r>
            <a:r>
              <a:rPr lang="zh-CN" sz="2400" b="1">
                <a:sym typeface="+mn-ea"/>
              </a:rPr>
              <a:t>典型如</a:t>
            </a:r>
            <a:r>
              <a:rPr lang="en-US" altLang="zh-CN" sz="2400" b="1">
                <a:sym typeface="+mn-ea"/>
              </a:rPr>
              <a:t>ICP</a:t>
            </a:r>
            <a:r>
              <a:rPr lang="zh-CN" altLang="en-US" sz="2400" b="1">
                <a:sym typeface="+mn-ea"/>
              </a:rPr>
              <a:t>证照与备案主体不是</a:t>
            </a:r>
            <a:r>
              <a:rPr lang="zh-CN" altLang="en-US" sz="2400" b="1">
                <a:sym typeface="+mn-ea"/>
              </a:rPr>
              <a:t>同一个</a:t>
            </a:r>
            <a:endParaRPr lang="zh-CN" altLang="en-US" sz="24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631825"/>
            <a:ext cx="33661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b="1">
                <a:sym typeface="+mn-ea"/>
              </a:rPr>
              <a:t>资产主体管理问题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其他安全管理问题</a:t>
            </a:r>
            <a:r>
              <a:rPr lang="zh-CN" altLang="en-US"/>
              <a:t>汇总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 sz="2400" b="1"/>
              <a:t>应用资产类管理问题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应用名录不全、应用市场名录不全，应用市场账号管理不全。上线发布流程管理</a:t>
            </a:r>
            <a:r>
              <a:rPr lang="zh-CN" altLang="en-US"/>
              <a:t>不足。上架</a:t>
            </a:r>
            <a:r>
              <a:rPr lang="zh-CN" altLang="en-US"/>
              <a:t>时未注释代理</a:t>
            </a:r>
            <a:r>
              <a:rPr lang="zh-CN" altLang="en-US"/>
              <a:t>设置。</a:t>
            </a:r>
            <a:endParaRPr lang="zh-CN" altLang="en-US"/>
          </a:p>
          <a:p>
            <a:r>
              <a:rPr lang="zh-CN" altLang="en-US" sz="2400" b="1"/>
              <a:t>数据库类资产管理问题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申请或业务变更后，无人使用，资源未删除。发现安全问题后，定位不到使用人。同一资源不同业务混用，导致业务变更影响其他业务。权限管理不合理如应用账号给予了</a:t>
            </a:r>
            <a:r>
              <a:rPr lang="en-US" altLang="zh-CN"/>
              <a:t>root</a:t>
            </a:r>
            <a:r>
              <a:t>权限。</a:t>
            </a:r>
            <a:endParaRPr lang="zh-CN" altLang="en-US"/>
          </a:p>
          <a:p>
            <a:r>
              <a:rPr lang="zh-CN" altLang="en-US" sz="2400" b="1"/>
              <a:t>云服务资产管理问题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申请或业务变更后，无人使用，资源未删除。配置措施不满足安全实践。账号管理问题导致账号遗失。个人注册</a:t>
            </a:r>
            <a:r>
              <a:rPr lang="zh-CN" altLang="en-US"/>
              <a:t>服务号。</a:t>
            </a:r>
            <a:endParaRPr lang="zh-CN" altLang="en-US"/>
          </a:p>
          <a:p>
            <a:r>
              <a:rPr lang="zh-CN" altLang="en-US" sz="2400" b="1"/>
              <a:t>代码资产管理问题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项目分支混乱，代码合并问题</a:t>
            </a:r>
            <a:r>
              <a:rPr lang="zh-CN" altLang="en-US"/>
              <a:t>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诈骗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资料库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75" y="1935765"/>
            <a:ext cx="7548408" cy="4022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70221" y="3194384"/>
            <a:ext cx="1786690" cy="16543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56021" y="1720516"/>
            <a:ext cx="5648826" cy="123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21366" y="2894764"/>
            <a:ext cx="1973179" cy="1570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09862" y="4526180"/>
            <a:ext cx="4794584" cy="14317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8" grpId="0" bldLvl="0" animBg="1"/>
      <p:bldP spid="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、伪造钓鱼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网站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1172210"/>
            <a:ext cx="8636635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464185"/>
            <a:ext cx="11294110" cy="576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65" y="200660"/>
            <a:ext cx="8849995" cy="645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12520"/>
            <a:ext cx="11004550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v2-9a7599d7c1ecab5062558d4548ae9ae5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23645"/>
            <a:ext cx="8576945" cy="52152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24380" y="1223645"/>
            <a:ext cx="8785860" cy="5466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传播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信息安全</a:t>
            </a:r>
            <a:r>
              <a:rPr lang="zh-CN" altLang="en-US"/>
              <a:t>三原则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1. </a:t>
            </a:r>
            <a:r>
              <a:rPr lang="zh-CN" altLang="en-US" sz="2400" b="1"/>
              <a:t>Confidenciality 隐私性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比如密码，客户资料，技术机密，私人财产信息</a:t>
            </a:r>
            <a:r>
              <a:rPr lang="zh-CN" altLang="en-US" sz="2400"/>
              <a:t>等。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2.</a:t>
            </a:r>
            <a:r>
              <a:rPr lang="zh-CN" altLang="en-US" sz="2400" b="1"/>
              <a:t> Integrity 完整性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比如数据备份，个人财产，办公电脑，</a:t>
            </a:r>
            <a:r>
              <a:rPr lang="zh-CN" altLang="en-US" sz="2400"/>
              <a:t>服务器。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3.</a:t>
            </a:r>
            <a:r>
              <a:rPr lang="zh-CN" altLang="en-US" sz="2400" b="1"/>
              <a:t> Availability 可用性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比如</a:t>
            </a:r>
            <a:r>
              <a:rPr lang="en-US" altLang="zh-CN" sz="2400"/>
              <a:t>APP</a:t>
            </a:r>
            <a:r>
              <a:rPr sz="2400"/>
              <a:t>，服务器，系统。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技术分享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534795"/>
            <a:ext cx="9537700" cy="4596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5" y="1236345"/>
            <a:ext cx="1171575" cy="4742180"/>
          </a:xfrm>
        </p:spPr>
        <p:txBody>
          <a:bodyPr>
            <a:normAutofit fontScale="90000"/>
          </a:bodyPr>
          <a:p>
            <a:r>
              <a:rPr lang="zh-CN" altLang="en-US" sz="4400"/>
              <a:t>私</a:t>
            </a:r>
            <a:br>
              <a:rPr lang="zh-CN" altLang="en-US" sz="4400"/>
            </a:br>
            <a:r>
              <a:rPr lang="zh-CN" altLang="en-US" sz="4400"/>
              <a:t>自</a:t>
            </a:r>
            <a:br>
              <a:rPr lang="zh-CN" altLang="en-US" sz="4400"/>
            </a:br>
            <a:r>
              <a:rPr lang="zh-CN" altLang="en-US" sz="4400"/>
              <a:t>搭</a:t>
            </a:r>
            <a:br>
              <a:rPr lang="zh-CN" altLang="en-US" sz="4400"/>
            </a:br>
            <a:r>
              <a:rPr lang="zh-CN" altLang="en-US" sz="4400"/>
              <a:t>建</a:t>
            </a:r>
            <a:br>
              <a:rPr lang="zh-CN" altLang="en-US" sz="4400"/>
            </a:br>
            <a:r>
              <a:rPr lang="zh-CN" altLang="en-US" sz="4400"/>
              <a:t>服</a:t>
            </a:r>
            <a:br>
              <a:rPr lang="zh-CN" altLang="en-US" sz="4400"/>
            </a:br>
            <a:r>
              <a:rPr lang="zh-CN" altLang="en-US" sz="4400"/>
              <a:t>务</a:t>
            </a:r>
            <a:br>
              <a:rPr lang="zh-CN" altLang="en-US" sz="4400"/>
            </a:br>
            <a:r>
              <a:rPr lang="zh-CN" altLang="en-US" sz="4400"/>
              <a:t>站</a:t>
            </a:r>
            <a:br>
              <a:rPr lang="zh-CN" altLang="en-US" sz="4400"/>
            </a:br>
            <a:r>
              <a:rPr lang="zh-CN" altLang="en-US" sz="4400"/>
              <a:t>点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4488815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3.</a:t>
            </a:r>
            <a:r>
              <a:rPr lang="zh-CN" altLang="en-US" sz="4400"/>
              <a:t>利用公司资源进行</a:t>
            </a:r>
            <a:r>
              <a:rPr lang="zh-CN" altLang="en-US" sz="4400"/>
              <a:t>私人活动</a:t>
            </a:r>
            <a:endParaRPr lang="zh-CN" altLang="en-US" sz="4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1118870"/>
            <a:ext cx="745490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提高保密意识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远离泄密</a:t>
            </a:r>
            <a:r>
              <a:rPr kumimoji="1" lang="zh-CN" altLang="en-US" sz="5400" dirty="0">
                <a:solidFill>
                  <a:schemeClr val="bg1"/>
                </a:solidFill>
              </a:rPr>
              <a:t>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95" y="161226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个</a:t>
            </a:r>
            <a:endParaRPr lang="zh-CN" altLang="en-US" sz="2800" b="1"/>
          </a:p>
          <a:p>
            <a:r>
              <a:rPr lang="zh-CN" altLang="en-US" sz="2800" b="1"/>
              <a:t>人</a:t>
            </a:r>
            <a:endParaRPr lang="zh-CN" altLang="en-US" sz="2800" b="1"/>
          </a:p>
          <a:p>
            <a:r>
              <a:rPr lang="zh-CN" altLang="en-US" sz="2800" b="1"/>
              <a:t>信</a:t>
            </a:r>
            <a:endParaRPr lang="zh-CN" altLang="en-US" sz="2800" b="1"/>
          </a:p>
          <a:p>
            <a:r>
              <a:rPr lang="zh-CN" altLang="en-US" sz="2800" b="1"/>
              <a:t>息</a:t>
            </a:r>
            <a:endParaRPr lang="zh-CN" altLang="en-US" sz="2800" b="1"/>
          </a:p>
          <a:p>
            <a:r>
              <a:rPr lang="zh-CN" altLang="en-US" sz="2800" b="1"/>
              <a:t>买</a:t>
            </a:r>
            <a:endParaRPr lang="zh-CN" altLang="en-US" sz="2800" b="1"/>
          </a:p>
          <a:p>
            <a:r>
              <a:rPr lang="zh-CN" altLang="en-US" sz="2800" b="1"/>
              <a:t>卖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5990" y="962660"/>
            <a:ext cx="8566150" cy="5234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838325"/>
            <a:ext cx="538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技</a:t>
            </a:r>
            <a:endParaRPr lang="zh-CN" altLang="en-US" sz="2800" b="1"/>
          </a:p>
          <a:p>
            <a:r>
              <a:rPr lang="zh-CN" altLang="en-US" sz="2800" b="1"/>
              <a:t>术</a:t>
            </a:r>
            <a:endParaRPr lang="zh-CN" altLang="en-US" sz="2800" b="1"/>
          </a:p>
          <a:p>
            <a:r>
              <a:rPr lang="zh-CN" altLang="en-US" sz="2800" b="1"/>
              <a:t>机</a:t>
            </a:r>
            <a:endParaRPr lang="zh-CN" altLang="en-US" sz="2800" b="1"/>
          </a:p>
          <a:p>
            <a:r>
              <a:rPr lang="zh-CN" altLang="en-US" sz="2800" b="1"/>
              <a:t>密</a:t>
            </a:r>
            <a:endParaRPr lang="zh-CN" altLang="en-US" sz="2800" b="1"/>
          </a:p>
          <a:p>
            <a:r>
              <a:rPr lang="zh-CN" altLang="en-US" sz="2800" b="1"/>
              <a:t>窃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970" y="272415"/>
            <a:ext cx="9108440" cy="6390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5670" y="1698625"/>
            <a:ext cx="5384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伪</a:t>
            </a:r>
            <a:endParaRPr lang="zh-CN" altLang="en-US" sz="2800" b="1"/>
          </a:p>
          <a:p>
            <a:r>
              <a:rPr lang="zh-CN" altLang="en-US" sz="2800" b="1"/>
              <a:t>造</a:t>
            </a:r>
            <a:endParaRPr lang="zh-CN" altLang="en-US" sz="2800" b="1"/>
          </a:p>
          <a:p>
            <a:r>
              <a:rPr lang="zh-CN" altLang="en-US" sz="2800" b="1"/>
              <a:t>票</a:t>
            </a:r>
            <a:endParaRPr lang="zh-CN" altLang="en-US" sz="2800" b="1"/>
          </a:p>
          <a:p>
            <a:r>
              <a:rPr lang="zh-CN" altLang="en-US" sz="2800" b="1"/>
              <a:t>据</a:t>
            </a:r>
            <a:endParaRPr lang="zh-CN" altLang="en-US" sz="2800" b="1"/>
          </a:p>
          <a:p>
            <a:r>
              <a:rPr lang="zh-CN" altLang="en-US" sz="2800" b="1"/>
              <a:t>骗</a:t>
            </a:r>
            <a:endParaRPr lang="zh-CN" altLang="en-US" sz="2800" b="1"/>
          </a:p>
          <a:p>
            <a:r>
              <a:rPr lang="zh-CN" altLang="en-US" sz="2800" b="1"/>
              <a:t>取</a:t>
            </a:r>
            <a:endParaRPr lang="zh-CN" altLang="en-US" sz="2800" b="1"/>
          </a:p>
          <a:p>
            <a:r>
              <a:rPr lang="zh-CN" altLang="en-US" sz="2800" b="1"/>
              <a:t>贷</a:t>
            </a:r>
            <a:endParaRPr lang="zh-CN" altLang="en-US" sz="2800" b="1"/>
          </a:p>
          <a:p>
            <a:r>
              <a:rPr lang="zh-CN" altLang="en-US" sz="2800" b="1"/>
              <a:t>款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417195"/>
            <a:ext cx="8278495" cy="6023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1709420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职</a:t>
            </a:r>
            <a:endParaRPr lang="zh-CN" altLang="en-US" sz="2800" b="1"/>
          </a:p>
          <a:p>
            <a:r>
              <a:rPr lang="zh-CN" altLang="en-US" sz="2800" b="1"/>
              <a:t>务</a:t>
            </a:r>
            <a:endParaRPr lang="zh-CN" altLang="en-US" sz="2800" b="1"/>
          </a:p>
          <a:p>
            <a:r>
              <a:rPr lang="zh-CN" altLang="en-US" sz="2800" b="1"/>
              <a:t>侵</a:t>
            </a:r>
            <a:endParaRPr lang="zh-CN" altLang="en-US" sz="2800" b="1"/>
          </a:p>
          <a:p>
            <a:r>
              <a:rPr lang="zh-CN" altLang="en-US" sz="2800" b="1"/>
              <a:t>占</a:t>
            </a:r>
            <a:endParaRPr lang="zh-CN" altLang="en-US" sz="2800" b="1"/>
          </a:p>
          <a:p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07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法律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法规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35" y="5660004"/>
            <a:ext cx="2690346" cy="108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提高信息安全意识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远离法律</a:t>
            </a:r>
            <a:r>
              <a:rPr kumimoji="1" lang="zh-CN" altLang="en-US" sz="5400" dirty="0">
                <a:solidFill>
                  <a:schemeClr val="bg1"/>
                </a:solidFill>
              </a:rPr>
              <a:t>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5490" y="1141730"/>
            <a:ext cx="5749925" cy="532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142365"/>
            <a:ext cx="6102350" cy="532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664210"/>
            <a:ext cx="6311900" cy="597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055" y="1590040"/>
            <a:ext cx="963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</a:t>
            </a:r>
            <a:endParaRPr lang="zh-CN" altLang="en-US" sz="3600"/>
          </a:p>
          <a:p>
            <a:r>
              <a:rPr lang="zh-CN" altLang="en-US" sz="3600"/>
              <a:t>码</a:t>
            </a:r>
            <a:endParaRPr lang="zh-CN" altLang="en-US" sz="3600"/>
          </a:p>
          <a:p>
            <a:r>
              <a:rPr lang="zh-CN" altLang="en-US" sz="3600"/>
              <a:t>混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  <a:p>
            <a:r>
              <a:rPr lang="zh-CN" altLang="en-US" sz="3600"/>
              <a:t>通</a:t>
            </a:r>
            <a:endParaRPr lang="zh-CN" altLang="en-US" sz="3600"/>
          </a:p>
          <a:p>
            <a:r>
              <a:rPr lang="zh-CN" altLang="en-US" sz="3600"/>
              <a:t>用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566150" y="664210"/>
            <a:ext cx="3187700" cy="597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741920" y="1656715"/>
            <a:ext cx="824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系统</a:t>
            </a:r>
            <a:r>
              <a:rPr lang="zh-CN" altLang="en-US" sz="3600"/>
              <a:t>规则</a:t>
            </a:r>
            <a:endParaRPr lang="zh-CN" alt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8390"/>
            <a:ext cx="1195451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80060"/>
            <a:ext cx="4027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11,599,230,942个账号。一千一百</a:t>
            </a:r>
            <a:r>
              <a:rPr lang="zh-CN" altLang="en-US"/>
              <a:t>亿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_BACKGROUND_MASK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47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27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</p:tagLst>
</file>

<file path=ppt/tags/tag6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6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52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3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4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6058*3258*682*682"/>
</p:tagLst>
</file>

<file path=ppt/tags/tag6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</p:tagLst>
</file>

<file path=ppt/tags/tag662.xml><?xml version="1.0" encoding="utf-8"?>
<p:tagLst xmlns:p="http://schemas.openxmlformats.org/presentationml/2006/main">
  <p:tag name="KSO_WM_UNIT_PLACING_PICTURE_USER_VIEWPORT" val="{&quot;height&quot;:5663.151181102362,&quot;width&quot;:10258.056692913386}"/>
</p:tagLst>
</file>

<file path=ppt/tags/tag6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679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68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8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6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7.xml><?xml version="1.0" encoding="utf-8"?>
<p:tagLst xmlns:p="http://schemas.openxmlformats.org/presentationml/2006/main">
  <p:tag name="KSO_WM_UNIT_PLACING_PICTURE_USER_VIEWPORT" val="{&quot;height&quot;:6520,&quot;width&quot;:10670}"/>
</p:tagLst>
</file>

<file path=ppt/tags/tag6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69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0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7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707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10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71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71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15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716.xml><?xml version="1.0" encoding="utf-8"?>
<p:tagLst xmlns:p="http://schemas.openxmlformats.org/presentationml/2006/main">
  <p:tag name="KSO_WPP_MARK_KEY" val="b095b7a1-14e3-47fe-8b98-207df8d9ada1"/>
  <p:tag name="COMMONDATA" val="eyJoZGlkIjoiZDY3YTg1YzEwOGE3NTI1MGE2YzM1NTM1NmVjNGQ1NmEifQ==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1483</Words>
  <Application>WPS 演示</Application>
  <PresentationFormat>宽屏</PresentationFormat>
  <Paragraphs>283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汉仪旗黑-85S</vt:lpstr>
      <vt:lpstr>黑体</vt:lpstr>
      <vt:lpstr>Lantinghei SC Extralight</vt:lpstr>
      <vt:lpstr>隶书</vt:lpstr>
      <vt:lpstr>Viner Hand ITC</vt:lpstr>
      <vt:lpstr>Times New Roman</vt:lpstr>
      <vt:lpstr>Arial Unicode MS</vt:lpstr>
      <vt:lpstr>Calibri</vt:lpstr>
      <vt:lpstr>楷体</vt:lpstr>
      <vt:lpstr>Office 主题</vt:lpstr>
      <vt:lpstr>2_Office 主题​​</vt:lpstr>
      <vt:lpstr>3_Office 主题​​</vt:lpstr>
      <vt:lpstr>4_Office 主题​​</vt:lpstr>
      <vt:lpstr>1_Office 主题​​</vt:lpstr>
      <vt:lpstr>信息安全</vt:lpstr>
      <vt:lpstr>PowerPoint 演示文稿</vt:lpstr>
      <vt:lpstr>PowerPoint 演示文稿</vt:lpstr>
      <vt:lpstr>信息安全三原则</vt:lpstr>
      <vt:lpstr>密码安全</vt:lpstr>
      <vt:lpstr> 弱口令</vt:lpstr>
      <vt:lpstr> 弱口令</vt:lpstr>
      <vt:lpstr>PowerPoint 演示文稿</vt:lpstr>
      <vt:lpstr> 密码泄露</vt:lpstr>
      <vt:lpstr>PowerPoint 演示文稿</vt:lpstr>
      <vt:lpstr>设备安全使用</vt:lpstr>
      <vt:lpstr>PowerPoint 演示文稿</vt:lpstr>
      <vt:lpstr>1、及时更新系统安全补丁</vt:lpstr>
      <vt:lpstr>2、开启防火墙 </vt:lpstr>
      <vt:lpstr>3、安装杀毒软件 </vt:lpstr>
      <vt:lpstr>4、注意下载行为</vt:lpstr>
      <vt:lpstr>PowerPoint 演示文稿</vt:lpstr>
      <vt:lpstr>PowerPoint 演示文稿</vt:lpstr>
      <vt:lpstr>5、注意文件类型 </vt:lpstr>
      <vt:lpstr>6.离开时锁屏</vt:lpstr>
      <vt:lpstr>PowerPoint 演示文稿</vt:lpstr>
      <vt:lpstr>其他使用及管理风险</vt:lpstr>
      <vt:lpstr>PowerPoint 演示文稿</vt:lpstr>
      <vt:lpstr>						字节实习生删库事件</vt:lpstr>
      <vt:lpstr>IP及域名类资产管理问题</vt:lpstr>
      <vt:lpstr>PowerPoint 演示文稿</vt:lpstr>
      <vt:lpstr>其他安全管理问题汇总</vt:lpstr>
      <vt:lpstr>诈骗</vt:lpstr>
      <vt:lpstr>1、 资料库</vt:lpstr>
      <vt:lpstr>2、伪造钓鱼网站</vt:lpstr>
      <vt:lpstr>PowerPoint 演示文稿</vt:lpstr>
      <vt:lpstr>3、诈骗</vt:lpstr>
      <vt:lpstr>PowerPoint 演示文稿</vt:lpstr>
      <vt:lpstr>案例</vt:lpstr>
      <vt:lpstr>PowerPoint 演示文稿</vt:lpstr>
      <vt:lpstr>主动传播</vt:lpstr>
      <vt:lpstr>源 代 码 泄 露</vt:lpstr>
      <vt:lpstr>PowerPoint 演示文稿</vt:lpstr>
      <vt:lpstr>PowerPoint 演示文稿</vt:lpstr>
      <vt:lpstr>PowerPoint 演示文稿</vt:lpstr>
      <vt:lpstr>私 自 搭 建 服 务 站 点</vt:lpstr>
      <vt:lpstr>提高保密意识 远离泄密风险</vt:lpstr>
      <vt:lpstr>蓄意犯罪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法律法规</vt:lpstr>
      <vt:lpstr>单击此处添加标题</vt:lpstr>
      <vt:lpstr>网络安全法</vt:lpstr>
      <vt:lpstr>PowerPoint 演示文稿</vt:lpstr>
      <vt:lpstr>PowerPoint 演示文稿</vt:lpstr>
      <vt:lpstr>提高信息安全意识 远离法律风险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344</cp:revision>
  <dcterms:created xsi:type="dcterms:W3CDTF">2021-09-17T08:22:00Z</dcterms:created>
  <dcterms:modified xsi:type="dcterms:W3CDTF">2022-07-11T09:45:32Z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2052-11.1.0.11744</vt:lpwstr>
  </property>
</Properties>
</file>